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89" r:id="rId4"/>
    <p:sldId id="290" r:id="rId5"/>
    <p:sldId id="259" r:id="rId6"/>
    <p:sldId id="260" r:id="rId7"/>
    <p:sldId id="261" r:id="rId8"/>
    <p:sldId id="262" r:id="rId9"/>
    <p:sldId id="264" r:id="rId10"/>
    <p:sldId id="267" r:id="rId11"/>
    <p:sldId id="268" r:id="rId12"/>
    <p:sldId id="272" r:id="rId13"/>
    <p:sldId id="275" r:id="rId14"/>
    <p:sldId id="281" r:id="rId15"/>
    <p:sldId id="282" r:id="rId16"/>
    <p:sldId id="285" r:id="rId17"/>
    <p:sldId id="291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8289"/>
    <a:srgbClr val="D9DCDD"/>
    <a:srgbClr val="BB292C"/>
    <a:srgbClr val="EBEBEC"/>
    <a:srgbClr val="42413F"/>
    <a:srgbClr val="17181A"/>
    <a:srgbClr val="141A20"/>
    <a:srgbClr val="061213"/>
    <a:srgbClr val="AAB2B3"/>
    <a:srgbClr val="E0E0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0367-7568-46F9-A4E6-9B06AEED9E58}" type="datetimeFigureOut">
              <a:rPr lang="el-GR" smtClean="0"/>
              <a:t>4/12/2019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80D9-8960-4D30-AFA5-B94B383A3E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815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0367-7568-46F9-A4E6-9B06AEED9E58}" type="datetimeFigureOut">
              <a:rPr lang="el-GR" smtClean="0"/>
              <a:t>4/12/2019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80D9-8960-4D30-AFA5-B94B383A3E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319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0367-7568-46F9-A4E6-9B06AEED9E58}" type="datetimeFigureOut">
              <a:rPr lang="el-GR" smtClean="0"/>
              <a:t>4/12/2019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80D9-8960-4D30-AFA5-B94B383A3E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738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0367-7568-46F9-A4E6-9B06AEED9E58}" type="datetimeFigureOut">
              <a:rPr lang="el-GR" smtClean="0"/>
              <a:t>4/12/2019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80D9-8960-4D30-AFA5-B94B383A3E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664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0367-7568-46F9-A4E6-9B06AEED9E58}" type="datetimeFigureOut">
              <a:rPr lang="el-GR" smtClean="0"/>
              <a:t>4/12/2019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80D9-8960-4D30-AFA5-B94B383A3E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9930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0367-7568-46F9-A4E6-9B06AEED9E58}" type="datetimeFigureOut">
              <a:rPr lang="el-GR" smtClean="0"/>
              <a:t>4/12/2019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80D9-8960-4D30-AFA5-B94B383A3E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6225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0367-7568-46F9-A4E6-9B06AEED9E58}" type="datetimeFigureOut">
              <a:rPr lang="el-GR" smtClean="0"/>
              <a:t>4/12/2019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80D9-8960-4D30-AFA5-B94B383A3E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3620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0367-7568-46F9-A4E6-9B06AEED9E58}" type="datetimeFigureOut">
              <a:rPr lang="el-GR" smtClean="0"/>
              <a:t>4/12/2019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80D9-8960-4D30-AFA5-B94B383A3E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413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0367-7568-46F9-A4E6-9B06AEED9E58}" type="datetimeFigureOut">
              <a:rPr lang="el-GR" smtClean="0"/>
              <a:t>4/12/2019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80D9-8960-4D30-AFA5-B94B383A3E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2969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0367-7568-46F9-A4E6-9B06AEED9E58}" type="datetimeFigureOut">
              <a:rPr lang="el-GR" smtClean="0"/>
              <a:t>4/12/2019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80D9-8960-4D30-AFA5-B94B383A3E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067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0367-7568-46F9-A4E6-9B06AEED9E58}" type="datetimeFigureOut">
              <a:rPr lang="el-GR" smtClean="0"/>
              <a:t>4/12/2019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80D9-8960-4D30-AFA5-B94B383A3E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711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80367-7568-46F9-A4E6-9B06AEED9E58}" type="datetimeFigureOut">
              <a:rPr lang="el-GR" smtClean="0"/>
              <a:t>4/12/2019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880D9-8960-4D30-AFA5-B94B383A3E6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67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69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64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0" y="1"/>
            <a:ext cx="914208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F5280-5219-4924-9429-2F508A813874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4360957" y="2448783"/>
            <a:ext cx="3806042" cy="48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40" dirty="0">
                <a:solidFill>
                  <a:srgbClr val="FFFFFF"/>
                </a:solidFill>
                <a:latin typeface="HelveticaNeueLTStd-LtCn"/>
              </a:rPr>
              <a:t>СОЛЕВЫЕ БАТАРЕЙКИ</a:t>
            </a:r>
            <a:endParaRPr lang="el-GR" sz="2540" dirty="0"/>
          </a:p>
        </p:txBody>
      </p:sp>
    </p:spTree>
    <p:extLst>
      <p:ext uri="{BB962C8B-B14F-4D97-AF65-F5344CB8AC3E}">
        <p14:creationId xmlns:p14="http://schemas.microsoft.com/office/powerpoint/2010/main" val="2905684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" y="1"/>
            <a:ext cx="914208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F5280-5219-4924-9429-2F508A813874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5215468" y="844075"/>
            <a:ext cx="3286862" cy="48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40" dirty="0">
                <a:solidFill>
                  <a:srgbClr val="FFFFFF"/>
                </a:solidFill>
                <a:latin typeface="HelveticaNeueLTStd-BdCn"/>
              </a:rPr>
              <a:t>Серия </a:t>
            </a:r>
            <a:r>
              <a:rPr lang="en-US" sz="2540" dirty="0">
                <a:solidFill>
                  <a:srgbClr val="FFFFFF"/>
                </a:solidFill>
                <a:latin typeface="HelveticaNeueLTStd-BdCn"/>
              </a:rPr>
              <a:t>HEAVY DUTY</a:t>
            </a:r>
            <a:endParaRPr lang="el-GR" sz="2540" dirty="0"/>
          </a:p>
        </p:txBody>
      </p:sp>
      <p:sp>
        <p:nvSpPr>
          <p:cNvPr id="9" name="Rectangle 8"/>
          <p:cNvSpPr/>
          <p:nvPr/>
        </p:nvSpPr>
        <p:spPr>
          <a:xfrm>
            <a:off x="4574037" y="3673843"/>
            <a:ext cx="4569724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>
                <a:solidFill>
                  <a:srgbClr val="FFFFFF"/>
                </a:solidFill>
                <a:latin typeface="HelveticaNeueLTStd-Lt"/>
              </a:rPr>
              <a:t>Отличный продукт  с широким спектром типоразмеров: AA, AAA, C, D, 9В.</a:t>
            </a:r>
          </a:p>
          <a:p>
            <a:endParaRPr lang="ru-RU" sz="1000" dirty="0">
              <a:solidFill>
                <a:srgbClr val="FFFFFF"/>
              </a:solidFill>
              <a:latin typeface="HelveticaNeueLTStd-Lt"/>
            </a:endParaRPr>
          </a:p>
          <a:p>
            <a:r>
              <a:rPr lang="ru-RU" sz="1000" dirty="0">
                <a:solidFill>
                  <a:srgbClr val="FFFFFF"/>
                </a:solidFill>
                <a:latin typeface="HelveticaNeueLTStd-Lt"/>
              </a:rPr>
              <a:t>Японское качество и надежность: защита от протечек и долгий срок службы. </a:t>
            </a:r>
          </a:p>
          <a:p>
            <a:endParaRPr lang="ru-RU" sz="1000" dirty="0">
              <a:solidFill>
                <a:srgbClr val="FFFFFF"/>
              </a:solidFill>
              <a:latin typeface="HelveticaNeueLTStd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13777" y="5161839"/>
            <a:ext cx="4569724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>
                <a:solidFill>
                  <a:srgbClr val="FFFFFF"/>
                </a:solidFill>
                <a:latin typeface="HelveticaNeueLTStd-Lt"/>
              </a:rPr>
              <a:t>Эти солевые батарейки идеально подходят для приборов с низким уровнем энергопотребления, таких как: фонари, часы, будильники, радио и пульты управления.</a:t>
            </a:r>
            <a:endParaRPr lang="el-GR" sz="1000" dirty="0"/>
          </a:p>
        </p:txBody>
      </p:sp>
      <p:sp>
        <p:nvSpPr>
          <p:cNvPr id="12" name="Rectangle 11"/>
          <p:cNvSpPr/>
          <p:nvPr/>
        </p:nvSpPr>
        <p:spPr>
          <a:xfrm>
            <a:off x="4943898" y="3201735"/>
            <a:ext cx="1220620" cy="36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41" dirty="0">
                <a:solidFill>
                  <a:srgbClr val="FFFFFF"/>
                </a:solidFill>
                <a:latin typeface="HelveticaNeueLTStd-Cn"/>
              </a:rPr>
              <a:t>AA</a:t>
            </a:r>
          </a:p>
          <a:p>
            <a:r>
              <a:rPr lang="en-US" sz="855" dirty="0">
                <a:solidFill>
                  <a:srgbClr val="FFFFFF"/>
                </a:solidFill>
                <a:latin typeface="HelveticaNeueLTStd-Cn"/>
              </a:rPr>
              <a:t>R6KG</a:t>
            </a:r>
            <a:endParaRPr lang="el-GR" sz="855" dirty="0"/>
          </a:p>
        </p:txBody>
      </p:sp>
      <p:sp>
        <p:nvSpPr>
          <p:cNvPr id="13" name="Rectangle 12"/>
          <p:cNvSpPr/>
          <p:nvPr/>
        </p:nvSpPr>
        <p:spPr>
          <a:xfrm>
            <a:off x="5504642" y="3209980"/>
            <a:ext cx="1330768" cy="36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41" dirty="0">
                <a:solidFill>
                  <a:srgbClr val="FFFFFF"/>
                </a:solidFill>
                <a:latin typeface="HelveticaNeueLTStd-Cn"/>
              </a:rPr>
              <a:t>AAA</a:t>
            </a:r>
          </a:p>
          <a:p>
            <a:r>
              <a:rPr lang="en-US" sz="855" dirty="0">
                <a:solidFill>
                  <a:srgbClr val="FFFFFF"/>
                </a:solidFill>
                <a:latin typeface="HelveticaNeueLTStd-Cn"/>
              </a:rPr>
              <a:t>R03KG</a:t>
            </a:r>
            <a:endParaRPr lang="el-GR" sz="855" dirty="0"/>
          </a:p>
        </p:txBody>
      </p:sp>
      <p:sp>
        <p:nvSpPr>
          <p:cNvPr id="14" name="Rectangle 13"/>
          <p:cNvSpPr/>
          <p:nvPr/>
        </p:nvSpPr>
        <p:spPr>
          <a:xfrm>
            <a:off x="6218359" y="3201736"/>
            <a:ext cx="680280" cy="36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41" dirty="0">
                <a:solidFill>
                  <a:srgbClr val="FFFFFF"/>
                </a:solidFill>
                <a:latin typeface="HelveticaNeueLTStd-Cn"/>
              </a:rPr>
              <a:t>C</a:t>
            </a:r>
          </a:p>
          <a:p>
            <a:r>
              <a:rPr lang="en-US" sz="855" dirty="0">
                <a:solidFill>
                  <a:srgbClr val="FFFFFF"/>
                </a:solidFill>
                <a:latin typeface="HelveticaNeueLTStd-Cn"/>
              </a:rPr>
              <a:t>R14KG</a:t>
            </a:r>
            <a:endParaRPr lang="el-GR" sz="855" dirty="0"/>
          </a:p>
        </p:txBody>
      </p:sp>
      <p:sp>
        <p:nvSpPr>
          <p:cNvPr id="15" name="Rectangle 14"/>
          <p:cNvSpPr/>
          <p:nvPr/>
        </p:nvSpPr>
        <p:spPr>
          <a:xfrm>
            <a:off x="7173547" y="3193489"/>
            <a:ext cx="545513" cy="36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41" dirty="0">
                <a:solidFill>
                  <a:srgbClr val="FFFFFF"/>
                </a:solidFill>
                <a:latin typeface="HelveticaNeueLTStd-Cn"/>
              </a:rPr>
              <a:t>D</a:t>
            </a:r>
          </a:p>
          <a:p>
            <a:r>
              <a:rPr lang="en-US" sz="855" dirty="0">
                <a:solidFill>
                  <a:srgbClr val="FFFFFF"/>
                </a:solidFill>
                <a:latin typeface="HelveticaNeueLTStd-Cn"/>
              </a:rPr>
              <a:t>R20KG</a:t>
            </a:r>
            <a:endParaRPr lang="el-GR" sz="855" dirty="0"/>
          </a:p>
        </p:txBody>
      </p:sp>
      <p:sp>
        <p:nvSpPr>
          <p:cNvPr id="16" name="Rectangle 15"/>
          <p:cNvSpPr/>
          <p:nvPr/>
        </p:nvSpPr>
        <p:spPr>
          <a:xfrm>
            <a:off x="8159053" y="3218309"/>
            <a:ext cx="615861" cy="36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41" dirty="0">
                <a:solidFill>
                  <a:srgbClr val="FFFFFF"/>
                </a:solidFill>
                <a:latin typeface="HelveticaNeueLTStd-Cn"/>
              </a:rPr>
              <a:t>9V</a:t>
            </a:r>
          </a:p>
          <a:p>
            <a:r>
              <a:rPr lang="en-US" sz="855" dirty="0">
                <a:solidFill>
                  <a:srgbClr val="FFFFFF"/>
                </a:solidFill>
                <a:latin typeface="HelveticaNeueLTStd-Cn"/>
              </a:rPr>
              <a:t>6F22KG</a:t>
            </a:r>
            <a:endParaRPr lang="el-GR" sz="855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3845" y="4345117"/>
            <a:ext cx="2109029" cy="6243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4124" y="5959658"/>
            <a:ext cx="2588750" cy="43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94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F5280-5219-4924-9429-2F508A813874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438426" y="554048"/>
            <a:ext cx="2173928" cy="343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33" dirty="0">
                <a:solidFill>
                  <a:srgbClr val="0D0D0D"/>
                </a:solidFill>
                <a:latin typeface="HelveticaNeueLTStd-Cn"/>
              </a:rPr>
              <a:t>Серия </a:t>
            </a:r>
            <a:r>
              <a:rPr lang="en-US" sz="1633" dirty="0">
                <a:solidFill>
                  <a:srgbClr val="0D0D0D"/>
                </a:solidFill>
                <a:latin typeface="HelveticaNeueLTStd-Cn"/>
              </a:rPr>
              <a:t>HEAVY DUTY</a:t>
            </a:r>
            <a:endParaRPr lang="el-GR" sz="1633" dirty="0"/>
          </a:p>
        </p:txBody>
      </p:sp>
      <p:sp>
        <p:nvSpPr>
          <p:cNvPr id="6" name="Rectangle 5"/>
          <p:cNvSpPr/>
          <p:nvPr/>
        </p:nvSpPr>
        <p:spPr>
          <a:xfrm>
            <a:off x="338902" y="1088414"/>
            <a:ext cx="17521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81400"/>
                </a:solidFill>
                <a:latin typeface="HelveticaNeueLTStd-Cn"/>
              </a:rPr>
              <a:t>Преимущества</a:t>
            </a:r>
            <a:endParaRPr lang="el-GR" sz="1400" dirty="0"/>
          </a:p>
        </p:txBody>
      </p:sp>
      <p:sp>
        <p:nvSpPr>
          <p:cNvPr id="7" name="Rectangle 6"/>
          <p:cNvSpPr/>
          <p:nvPr/>
        </p:nvSpPr>
        <p:spPr>
          <a:xfrm>
            <a:off x="115924" y="1419806"/>
            <a:ext cx="2345532" cy="1197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4379" indent="-244379">
              <a:buFont typeface="Wingdings" panose="05000000000000000000" pitchFamily="2" charset="2"/>
              <a:buChar char="ü"/>
            </a:pPr>
            <a:r>
              <a:rPr lang="ru-RU" sz="1026" dirty="0">
                <a:solidFill>
                  <a:srgbClr val="1A1A1A"/>
                </a:solidFill>
                <a:latin typeface="HelveticaNeueLTStd-Cn"/>
              </a:rPr>
              <a:t>Оптимальная формула для работы электронных устройств бытового назначения</a:t>
            </a:r>
          </a:p>
          <a:p>
            <a:pPr marL="244379" indent="-244379">
              <a:buFont typeface="Wingdings" panose="05000000000000000000" pitchFamily="2" charset="2"/>
              <a:buChar char="ü"/>
            </a:pPr>
            <a:r>
              <a:rPr lang="ru-RU" sz="1026" dirty="0">
                <a:solidFill>
                  <a:srgbClr val="1A1A1A"/>
                </a:solidFill>
                <a:latin typeface="HelveticaNeueLTStd-Cn"/>
              </a:rPr>
              <a:t>Защита от протечек</a:t>
            </a:r>
            <a:endParaRPr lang="en-US" sz="1026" dirty="0">
              <a:solidFill>
                <a:srgbClr val="1A1A1A"/>
              </a:solidFill>
              <a:latin typeface="HelveticaNeueLTStd-Cn"/>
            </a:endParaRPr>
          </a:p>
          <a:p>
            <a:pPr marL="244379" indent="-244379">
              <a:buFont typeface="Wingdings" panose="05000000000000000000" pitchFamily="2" charset="2"/>
              <a:buChar char="ü"/>
            </a:pPr>
            <a:r>
              <a:rPr lang="ru-RU" sz="1026" dirty="0">
                <a:solidFill>
                  <a:srgbClr val="1A1A1A"/>
                </a:solidFill>
                <a:latin typeface="HelveticaNeueLTStd-Cn"/>
              </a:rPr>
              <a:t>Отсутствие ртути и кадмия</a:t>
            </a:r>
            <a:endParaRPr lang="en-US" sz="1026" dirty="0">
              <a:solidFill>
                <a:srgbClr val="1A1A1A"/>
              </a:solidFill>
              <a:latin typeface="HelveticaNeueLTStd-Cn"/>
            </a:endParaRPr>
          </a:p>
          <a:p>
            <a:pPr marL="244379" indent="-244379">
              <a:buFont typeface="Wingdings" panose="05000000000000000000" pitchFamily="2" charset="2"/>
              <a:buChar char="ü"/>
            </a:pPr>
            <a:r>
              <a:rPr lang="ru-RU" sz="1026" dirty="0">
                <a:solidFill>
                  <a:srgbClr val="1A1A1A"/>
                </a:solidFill>
                <a:latin typeface="HelveticaNeueLTStd-Cn"/>
              </a:rPr>
              <a:t>Стабильный уровень разряда и подачи энергии</a:t>
            </a:r>
            <a:endParaRPr lang="el-GR" sz="1026" dirty="0"/>
          </a:p>
        </p:txBody>
      </p:sp>
      <p:sp>
        <p:nvSpPr>
          <p:cNvPr id="8" name="Rectangle 7"/>
          <p:cNvSpPr/>
          <p:nvPr/>
        </p:nvSpPr>
        <p:spPr>
          <a:xfrm>
            <a:off x="145774" y="3575236"/>
            <a:ext cx="38813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D0D0D"/>
                </a:solidFill>
                <a:latin typeface="HelveticaNeueLTStd-Cn"/>
              </a:rPr>
              <a:t>Типоразмеры батареек</a:t>
            </a:r>
            <a:r>
              <a:rPr lang="en-US" sz="1200" dirty="0">
                <a:solidFill>
                  <a:srgbClr val="0D0D0D"/>
                </a:solidFill>
                <a:latin typeface="HelveticaNeueLTStd-Cn"/>
              </a:rPr>
              <a:t> Toshiba</a:t>
            </a:r>
            <a:r>
              <a:rPr lang="ru-RU" sz="1200" dirty="0">
                <a:solidFill>
                  <a:srgbClr val="0D0D0D"/>
                </a:solidFill>
                <a:latin typeface="HelveticaNeueLTStd-Cn"/>
              </a:rPr>
              <a:t> серии</a:t>
            </a:r>
            <a:r>
              <a:rPr lang="en-US" sz="1200" dirty="0">
                <a:solidFill>
                  <a:srgbClr val="0D0D0D"/>
                </a:solidFill>
                <a:latin typeface="HelveticaNeueLTStd-Cn"/>
              </a:rPr>
              <a:t> HEAVY DUTY</a:t>
            </a:r>
            <a:endParaRPr lang="el-GR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1456" y="1419806"/>
            <a:ext cx="1438321" cy="12679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06" y="4036786"/>
            <a:ext cx="3777758" cy="228990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127664" y="969971"/>
            <a:ext cx="1484702" cy="2501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26" dirty="0">
                <a:solidFill>
                  <a:srgbClr val="0D0D0D"/>
                </a:solidFill>
                <a:latin typeface="HelveticaNeueLTStd-Cn"/>
              </a:rPr>
              <a:t>Структура батарейки</a:t>
            </a:r>
            <a:endParaRPr lang="el-GR" sz="1026" dirty="0"/>
          </a:p>
        </p:txBody>
      </p:sp>
      <p:sp>
        <p:nvSpPr>
          <p:cNvPr id="14" name="Rectangle 13"/>
          <p:cNvSpPr/>
          <p:nvPr/>
        </p:nvSpPr>
        <p:spPr>
          <a:xfrm>
            <a:off x="6933459" y="942021"/>
            <a:ext cx="1927131" cy="2501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26" dirty="0">
                <a:solidFill>
                  <a:srgbClr val="0D0D0D"/>
                </a:solidFill>
                <a:latin typeface="HelveticaNeueLTStd-Cn"/>
              </a:rPr>
              <a:t>Продолжительность работы</a:t>
            </a:r>
            <a:endParaRPr lang="el-GR" sz="1026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7207" y="1197607"/>
            <a:ext cx="4869267" cy="21221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7664" y="3433482"/>
            <a:ext cx="4838810" cy="301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8846" cy="6858000"/>
          </a:xfrm>
          <a:prstGeom prst="rect">
            <a:avLst/>
          </a:prstGeom>
          <a:solidFill>
            <a:srgbClr val="E0E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3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2375"/>
            <a:ext cx="6520975" cy="649776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838743" y="129597"/>
            <a:ext cx="3173468" cy="365557"/>
            <a:chOff x="441483" y="250184"/>
            <a:chExt cx="3026446" cy="402959"/>
          </a:xfrm>
          <a:solidFill>
            <a:srgbClr val="C00000"/>
          </a:solidFill>
        </p:grpSpPr>
        <p:sp>
          <p:nvSpPr>
            <p:cNvPr id="6" name="Rectangle 5"/>
            <p:cNvSpPr/>
            <p:nvPr/>
          </p:nvSpPr>
          <p:spPr>
            <a:xfrm>
              <a:off x="441483" y="250184"/>
              <a:ext cx="2867774" cy="4029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dirty="0"/>
            </a:p>
          </p:txBody>
        </p:sp>
        <p:sp>
          <p:nvSpPr>
            <p:cNvPr id="7" name="Parallelogram 6"/>
            <p:cNvSpPr/>
            <p:nvPr/>
          </p:nvSpPr>
          <p:spPr>
            <a:xfrm>
              <a:off x="3059664" y="250184"/>
              <a:ext cx="408265" cy="402959"/>
            </a:xfrm>
            <a:prstGeom prst="parallelogram">
              <a:avLst>
                <a:gd name="adj" fmla="val 392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33" dirty="0"/>
                <a:t> 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878247" y="158809"/>
            <a:ext cx="3007088" cy="3231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chemeClr val="bg1"/>
                </a:solidFill>
              </a:rPr>
              <a:t>Артикулы шиночных упаковок</a:t>
            </a:r>
            <a:endParaRPr lang="en-GB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57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52107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64" y="1165452"/>
            <a:ext cx="77247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644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0" y="0"/>
            <a:ext cx="9143521" cy="6858000"/>
          </a:xfrm>
          <a:prstGeom prst="rect">
            <a:avLst/>
          </a:prstGeom>
          <a:solidFill>
            <a:srgbClr val="424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3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818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28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943" y="173210"/>
            <a:ext cx="5476240" cy="668479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114286" y="253616"/>
            <a:ext cx="2917909" cy="365776"/>
            <a:chOff x="4288634" y="282145"/>
            <a:chExt cx="2831691" cy="403200"/>
          </a:xfrm>
          <a:solidFill>
            <a:srgbClr val="00A6C4"/>
          </a:solidFill>
        </p:grpSpPr>
        <p:sp>
          <p:nvSpPr>
            <p:cNvPr id="6" name="Rectangle 5"/>
            <p:cNvSpPr/>
            <p:nvPr/>
          </p:nvSpPr>
          <p:spPr>
            <a:xfrm>
              <a:off x="4502626" y="282386"/>
              <a:ext cx="2617699" cy="4029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dirty="0"/>
            </a:p>
          </p:txBody>
        </p:sp>
        <p:sp>
          <p:nvSpPr>
            <p:cNvPr id="7" name="Parallelogram 6"/>
            <p:cNvSpPr/>
            <p:nvPr/>
          </p:nvSpPr>
          <p:spPr>
            <a:xfrm flipV="1">
              <a:off x="4288634" y="282145"/>
              <a:ext cx="372664" cy="403200"/>
            </a:xfrm>
            <a:prstGeom prst="parallelogram">
              <a:avLst>
                <a:gd name="adj" fmla="val 392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33" dirty="0"/>
                <a:t>  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189727" y="282939"/>
            <a:ext cx="28424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chemeClr val="bg1"/>
                </a:solidFill>
              </a:rPr>
              <a:t>Артикулы блистерных упаковок</a:t>
            </a:r>
            <a:endParaRPr lang="en-GB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53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5647" y="5488726"/>
            <a:ext cx="9143520" cy="3533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sz="1696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248045" y="2751615"/>
            <a:ext cx="2678726" cy="51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48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967" tIns="38484" rIns="76967" bIns="38484" anchor="ctr"/>
          <a:lstStyle>
            <a:lvl1pPr>
              <a:lnSpc>
                <a:spcPct val="91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595959"/>
                </a:solidFill>
                <a:latin typeface="Verdana" panose="020B0604030504040204" pitchFamily="34" charset="0"/>
                <a:ea typeface="Open Sans" charset="0"/>
                <a:cs typeface="Open Sans" charset="0"/>
              </a:defRPr>
            </a:lvl1pPr>
            <a:lvl2pPr>
              <a:lnSpc>
                <a:spcPct val="91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595959"/>
                </a:solidFill>
                <a:latin typeface="Verdana" panose="020B0604030504040204" pitchFamily="34" charset="0"/>
                <a:ea typeface="Open Sans" charset="0"/>
                <a:cs typeface="Open Sans" charset="0"/>
              </a:defRPr>
            </a:lvl2pPr>
            <a:lvl3pPr>
              <a:lnSpc>
                <a:spcPct val="91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595959"/>
                </a:solidFill>
                <a:latin typeface="Verdana" panose="020B0604030504040204" pitchFamily="34" charset="0"/>
                <a:ea typeface="Open Sans" charset="0"/>
                <a:cs typeface="Open Sans" charset="0"/>
              </a:defRPr>
            </a:lvl3pPr>
            <a:lvl4pPr>
              <a:lnSpc>
                <a:spcPct val="91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000">
                <a:solidFill>
                  <a:srgbClr val="595959"/>
                </a:solidFill>
                <a:latin typeface="Verdana" panose="020B0604030504040204" pitchFamily="34" charset="0"/>
                <a:ea typeface="Open Sans" charset="0"/>
                <a:cs typeface="Open Sans" charset="0"/>
              </a:defRPr>
            </a:lvl4pPr>
            <a:lvl5pPr>
              <a:lnSpc>
                <a:spcPct val="91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595959"/>
                </a:solidFill>
                <a:latin typeface="Verdana" panose="020B0604030504040204" pitchFamily="34" charset="0"/>
                <a:ea typeface="Open Sans" charset="0"/>
                <a:cs typeface="Open Sans" charset="0"/>
              </a:defRPr>
            </a:lvl5pPr>
            <a:lvl6pPr marL="2514600" indent="-228600" defTabSz="449263" eaLnBrk="0" fontAlgn="base" hangingPunct="0">
              <a:lnSpc>
                <a:spcPct val="91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595959"/>
                </a:solidFill>
                <a:latin typeface="Verdana" panose="020B0604030504040204" pitchFamily="34" charset="0"/>
                <a:ea typeface="Open Sans" charset="0"/>
                <a:cs typeface="Open Sans" charset="0"/>
              </a:defRPr>
            </a:lvl6pPr>
            <a:lvl7pPr marL="2971800" indent="-228600" defTabSz="449263" eaLnBrk="0" fontAlgn="base" hangingPunct="0">
              <a:lnSpc>
                <a:spcPct val="91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595959"/>
                </a:solidFill>
                <a:latin typeface="Verdana" panose="020B0604030504040204" pitchFamily="34" charset="0"/>
                <a:ea typeface="Open Sans" charset="0"/>
                <a:cs typeface="Open Sans" charset="0"/>
              </a:defRPr>
            </a:lvl7pPr>
            <a:lvl8pPr marL="3429000" indent="-228600" defTabSz="449263" eaLnBrk="0" fontAlgn="base" hangingPunct="0">
              <a:lnSpc>
                <a:spcPct val="91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595959"/>
                </a:solidFill>
                <a:latin typeface="Verdana" panose="020B0604030504040204" pitchFamily="34" charset="0"/>
                <a:ea typeface="Open Sans" charset="0"/>
                <a:cs typeface="Open Sans" charset="0"/>
              </a:defRPr>
            </a:lvl8pPr>
            <a:lvl9pPr marL="3886200" indent="-228600" defTabSz="449263" eaLnBrk="0" fontAlgn="base" hangingPunct="0">
              <a:lnSpc>
                <a:spcPct val="91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595959"/>
                </a:solidFill>
                <a:latin typeface="Verdana" panose="020B0604030504040204" pitchFamily="34" charset="0"/>
                <a:ea typeface="Open Sans" charset="0"/>
                <a:cs typeface="Open Sans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en-GB" altLang="en-US" sz="2052" dirty="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Thank you</a:t>
            </a:r>
            <a:endParaRPr lang="en-GB" altLang="en-US" sz="1368" dirty="0">
              <a:solidFill>
                <a:schemeClr val="bg1"/>
              </a:solidFill>
              <a:ea typeface="Microsoft YaHei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" y="196525"/>
            <a:ext cx="9143520" cy="3533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sz="1696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" y="0"/>
            <a:ext cx="9158927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82515" y="1338621"/>
            <a:ext cx="6859057" cy="1959731"/>
          </a:xfrm>
          <a:prstGeom prst="rect">
            <a:avLst/>
          </a:prstGeom>
          <a:noFill/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2"/>
                </a:solidFill>
                <a:latin typeface="Verdana"/>
                <a:ea typeface="+mj-ea"/>
                <a:cs typeface="Verdana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pitchFamily="34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pitchFamily="34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pitchFamily="34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algn="ctr"/>
            <a:r>
              <a:rPr lang="ru-RU" sz="5443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Спасибо за внимание!</a:t>
            </a:r>
            <a:endParaRPr lang="en-GB" sz="5443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78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75" y="1"/>
            <a:ext cx="9148035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F5280-5219-4924-9429-2F508A813874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1013656" y="1718871"/>
            <a:ext cx="5295199" cy="1609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TOSHIBA</a:t>
            </a:r>
            <a:r>
              <a:rPr lang="ru-RU" sz="1400" dirty="0">
                <a:solidFill>
                  <a:schemeClr val="bg1"/>
                </a:solidFill>
              </a:rPr>
              <a:t> - ведущий в мире производитель щелочных, цинковых, марганцевых и литиевых батарей, подходящих для всех устройств. Они применимы для широкого спектра электронных устройств, в том числе высокотехнологичных цифровых приборов, имеющих самые большие энергетические потребности.</a:t>
            </a:r>
          </a:p>
          <a:p>
            <a:pPr algn="just">
              <a:lnSpc>
                <a:spcPct val="150000"/>
              </a:lnSpc>
            </a:pPr>
            <a:endParaRPr lang="en-US" sz="953" dirty="0">
              <a:solidFill>
                <a:srgbClr val="FFFFFF"/>
              </a:solidFill>
              <a:latin typeface="HelveticaNeueLTStd-Roman"/>
            </a:endParaRPr>
          </a:p>
          <a:p>
            <a:pPr algn="just">
              <a:lnSpc>
                <a:spcPct val="150000"/>
              </a:lnSpc>
            </a:pPr>
            <a:endParaRPr lang="el-GR" sz="953" dirty="0">
              <a:solidFill>
                <a:srgbClr val="FFFFFF"/>
              </a:solidFill>
              <a:latin typeface="HelveticaNeueLTStd-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793" y="1326125"/>
            <a:ext cx="1460627" cy="38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98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320365" y="6262190"/>
            <a:ext cx="425887" cy="2376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6F5280-5219-4924-9429-2F508A813874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sp>
        <p:nvSpPr>
          <p:cNvPr id="20" name="Rectangle 1"/>
          <p:cNvSpPr>
            <a:spLocks noGrp="1" noChangeArrowheads="1"/>
          </p:cNvSpPr>
          <p:nvPr>
            <p:ph type="title"/>
          </p:nvPr>
        </p:nvSpPr>
        <p:spPr>
          <a:xfrm>
            <a:off x="195269" y="479405"/>
            <a:ext cx="8753463" cy="597919"/>
          </a:xfrm>
        </p:spPr>
        <p:txBody>
          <a:bodyPr>
            <a:noAutofit/>
          </a:bodyPr>
          <a:lstStyle/>
          <a:p>
            <a:pPr algn="ctr"/>
            <a:r>
              <a:rPr lang="en-US" altLang="en-US" sz="2177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AT A GLANCE</a:t>
            </a:r>
            <a:endParaRPr lang="el-GR" altLang="en-US" sz="2177" dirty="0">
              <a:solidFill>
                <a:schemeClr val="bg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" y="1"/>
            <a:ext cx="9159362" cy="6860880"/>
          </a:xfrm>
          <a:prstGeom prst="rect">
            <a:avLst/>
          </a:prstGeom>
        </p:spPr>
      </p:pic>
      <p:sp>
        <p:nvSpPr>
          <p:cNvPr id="23" name="Rectangle 1"/>
          <p:cNvSpPr txBox="1">
            <a:spLocks noChangeArrowheads="1"/>
          </p:cNvSpPr>
          <p:nvPr/>
        </p:nvSpPr>
        <p:spPr>
          <a:xfrm>
            <a:off x="3315001" y="1016524"/>
            <a:ext cx="4687907" cy="5979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844083" rtl="0" eaLnBrk="1" latinLnBrk="0" hangingPunct="1">
              <a:spcBef>
                <a:spcPct val="0"/>
              </a:spcBef>
              <a:buNone/>
              <a:defRPr sz="2215" b="1" kern="120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ctr"/>
            <a:r>
              <a:rPr lang="en-US" altLang="en-US" sz="2177" b="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100%</a:t>
            </a:r>
            <a:r>
              <a:rPr lang="ru-RU" altLang="en-US" sz="2177" b="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узнаваемость бренда</a:t>
            </a:r>
            <a:endParaRPr lang="el-GR" altLang="en-US" sz="2177" b="0" dirty="0">
              <a:solidFill>
                <a:schemeClr val="bg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8192" y="765229"/>
            <a:ext cx="849216" cy="84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268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11732" y="5519380"/>
            <a:ext cx="5520550" cy="48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40" b="1" dirty="0">
                <a:solidFill>
                  <a:srgbClr val="FF0000"/>
                </a:solidFill>
                <a:latin typeface="HelveticaNeueLTStd-BdCn"/>
              </a:rPr>
              <a:t>Портфолио продуктовых линеек</a:t>
            </a:r>
            <a:endParaRPr lang="el-GR" sz="254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1756" y="1053505"/>
            <a:ext cx="3188329" cy="9126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" y="2279354"/>
            <a:ext cx="9143760" cy="29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30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" y="0"/>
            <a:ext cx="9143520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F5280-5219-4924-9429-2F508A813874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1818995" y="1550855"/>
            <a:ext cx="4685642" cy="48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40" dirty="0">
                <a:solidFill>
                  <a:srgbClr val="FFFFFF"/>
                </a:solidFill>
                <a:latin typeface="HelveticaNeueLTStd-LtCn"/>
              </a:rPr>
              <a:t>АЛКАЛИНОВЫЕ БАТАРЕЙКИ</a:t>
            </a:r>
            <a:endParaRPr lang="el-GR" sz="2540" dirty="0"/>
          </a:p>
        </p:txBody>
      </p:sp>
    </p:spTree>
    <p:extLst>
      <p:ext uri="{BB962C8B-B14F-4D97-AF65-F5344CB8AC3E}">
        <p14:creationId xmlns:p14="http://schemas.microsoft.com/office/powerpoint/2010/main" val="2421654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F5280-5219-4924-9429-2F508A813874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23239" y="530099"/>
            <a:ext cx="3649717" cy="589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HelveticaNeueLTStd-BdCn"/>
              </a:rPr>
              <a:t>HIGH POWER</a:t>
            </a:r>
          </a:p>
          <a:p>
            <a:r>
              <a:rPr lang="ru-RU" sz="1633" dirty="0">
                <a:solidFill>
                  <a:srgbClr val="0D0D0D"/>
                </a:solidFill>
                <a:latin typeface="HelveticaNeueLTStd-Cn"/>
              </a:rPr>
              <a:t>Серия батареек высокой мощности</a:t>
            </a:r>
            <a:endParaRPr lang="el-GR" sz="1633" dirty="0"/>
          </a:p>
        </p:txBody>
      </p:sp>
      <p:sp>
        <p:nvSpPr>
          <p:cNvPr id="7" name="Rectangle 6"/>
          <p:cNvSpPr/>
          <p:nvPr/>
        </p:nvSpPr>
        <p:spPr>
          <a:xfrm>
            <a:off x="223240" y="1184003"/>
            <a:ext cx="233256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1A9AFF"/>
                </a:solidFill>
                <a:latin typeface="HelveticaNeueLTStd-Cn"/>
              </a:rPr>
              <a:t>Преимущества</a:t>
            </a:r>
          </a:p>
          <a:p>
            <a:r>
              <a:rPr lang="ru-RU" sz="1000" dirty="0">
                <a:solidFill>
                  <a:srgbClr val="1A9AFF"/>
                </a:solidFill>
                <a:latin typeface="HelveticaNeueLTStd-Cn"/>
              </a:rPr>
              <a:t>- Высокое качество и длительный срок службы</a:t>
            </a:r>
          </a:p>
          <a:p>
            <a:r>
              <a:rPr lang="ru-RU" sz="1000" dirty="0">
                <a:solidFill>
                  <a:srgbClr val="1A9AFF"/>
                </a:solidFill>
                <a:latin typeface="HelveticaNeueLTStd-Cn"/>
              </a:rPr>
              <a:t>- Безопасные, мощные и надежные</a:t>
            </a:r>
          </a:p>
          <a:p>
            <a:r>
              <a:rPr lang="ru-RU" sz="1000" dirty="0">
                <a:solidFill>
                  <a:srgbClr val="1A9AFF"/>
                </a:solidFill>
                <a:latin typeface="HelveticaNeueLTStd-Cn"/>
              </a:rPr>
              <a:t>- Превосходная устойчивость к протечкам</a:t>
            </a:r>
          </a:p>
          <a:p>
            <a:r>
              <a:rPr lang="ru-RU" sz="1000" dirty="0">
                <a:solidFill>
                  <a:srgbClr val="1A9AFF"/>
                </a:solidFill>
                <a:latin typeface="HelveticaNeueLTStd-Cn"/>
              </a:rPr>
              <a:t>- Отличная работа в условиях низких температур</a:t>
            </a:r>
          </a:p>
          <a:p>
            <a:r>
              <a:rPr lang="ru-RU" sz="1000" dirty="0">
                <a:solidFill>
                  <a:srgbClr val="1A9AFF"/>
                </a:solidFill>
                <a:latin typeface="HelveticaNeueLTStd-Cn"/>
              </a:rPr>
              <a:t>- Лучшее решение для питания устройств с высоким энергопотреблением</a:t>
            </a:r>
            <a:endParaRPr lang="el-GR" sz="1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1446" y="1192597"/>
            <a:ext cx="1679155" cy="1515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240" y="3836220"/>
            <a:ext cx="3862251" cy="230564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8646" y="3439250"/>
            <a:ext cx="42933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D0D0D"/>
                </a:solidFill>
                <a:latin typeface="HelveticaNeueLTStd-Cn"/>
              </a:rPr>
              <a:t>Типоразмеры батареек </a:t>
            </a:r>
            <a:r>
              <a:rPr lang="en-US" sz="1400" dirty="0">
                <a:solidFill>
                  <a:srgbClr val="0D0D0D"/>
                </a:solidFill>
                <a:latin typeface="HelveticaNeueLTStd-Cn"/>
              </a:rPr>
              <a:t>Toshiba </a:t>
            </a:r>
            <a:r>
              <a:rPr lang="ru-RU" sz="1400" dirty="0">
                <a:solidFill>
                  <a:srgbClr val="0D0D0D"/>
                </a:solidFill>
                <a:latin typeface="HelveticaNeueLTStd-Cn"/>
              </a:rPr>
              <a:t>серии </a:t>
            </a:r>
            <a:r>
              <a:rPr lang="en-US" sz="1400" dirty="0">
                <a:solidFill>
                  <a:srgbClr val="0D0D0D"/>
                </a:solidFill>
                <a:latin typeface="HelveticaNeueLTStd-Cn"/>
              </a:rPr>
              <a:t>High Power</a:t>
            </a:r>
            <a:endParaRPr lang="el-GR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1124" y="987815"/>
            <a:ext cx="4514643" cy="192516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441124" y="710619"/>
            <a:ext cx="1484702" cy="2501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26" dirty="0">
                <a:solidFill>
                  <a:srgbClr val="0D0D0D"/>
                </a:solidFill>
                <a:latin typeface="HelveticaNeueLTStd-Cn"/>
              </a:rPr>
              <a:t>Структура батарейки</a:t>
            </a:r>
            <a:endParaRPr lang="el-GR" sz="1026" dirty="0"/>
          </a:p>
        </p:txBody>
      </p:sp>
      <p:sp>
        <p:nvSpPr>
          <p:cNvPr id="16" name="Rectangle 15"/>
          <p:cNvSpPr/>
          <p:nvPr/>
        </p:nvSpPr>
        <p:spPr>
          <a:xfrm>
            <a:off x="6494514" y="711521"/>
            <a:ext cx="1927131" cy="2501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26" dirty="0">
                <a:solidFill>
                  <a:srgbClr val="0D0D0D"/>
                </a:solidFill>
                <a:latin typeface="HelveticaNeueLTStd-Cn"/>
              </a:rPr>
              <a:t>Продолжительность работы</a:t>
            </a:r>
            <a:endParaRPr lang="el-GR" sz="1026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5861" y="3185864"/>
            <a:ext cx="4489906" cy="31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17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" y="1"/>
            <a:ext cx="914208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F5280-5219-4924-9429-2F508A813874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4797815" y="472706"/>
            <a:ext cx="4158974" cy="944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37" dirty="0">
                <a:solidFill>
                  <a:srgbClr val="FFFFFF"/>
                </a:solidFill>
                <a:latin typeface="HelveticaNeueLTStd-BdCn"/>
              </a:rPr>
              <a:t>       </a:t>
            </a:r>
            <a:r>
              <a:rPr lang="en-US" sz="2540" dirty="0">
                <a:solidFill>
                  <a:srgbClr val="FFFFFF"/>
                </a:solidFill>
                <a:latin typeface="HelveticaNeueLTStd-BdCn"/>
              </a:rPr>
              <a:t>HIGH POWER</a:t>
            </a:r>
          </a:p>
          <a:p>
            <a:r>
              <a:rPr lang="ru-RU" sz="1400" dirty="0">
                <a:solidFill>
                  <a:srgbClr val="FFFFFF"/>
                </a:solidFill>
                <a:latin typeface="HelveticaNeueLTStd-Cn"/>
              </a:rPr>
              <a:t>Надежные, высококачественные, мощные батарейки</a:t>
            </a:r>
            <a:endParaRPr lang="el-GR" sz="1400" dirty="0"/>
          </a:p>
        </p:txBody>
      </p:sp>
      <p:sp>
        <p:nvSpPr>
          <p:cNvPr id="7" name="Rectangle 6"/>
          <p:cNvSpPr/>
          <p:nvPr/>
        </p:nvSpPr>
        <p:spPr>
          <a:xfrm>
            <a:off x="4571280" y="3386705"/>
            <a:ext cx="4569724" cy="246028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26" dirty="0">
                <a:solidFill>
                  <a:srgbClr val="FFFFFF"/>
                </a:solidFill>
                <a:latin typeface="HelveticaNeueLTStd-Lt"/>
              </a:rPr>
              <a:t>Щелочные батарейки Toshiba серии High Power - одни из лучших на рынке, разработаны для высокоэффективной и длительной работы.</a:t>
            </a:r>
          </a:p>
          <a:p>
            <a:endParaRPr lang="ru-RU" sz="1026" dirty="0">
              <a:solidFill>
                <a:srgbClr val="FFFFFF"/>
              </a:solidFill>
              <a:latin typeface="HelveticaNeueLTStd-Lt"/>
            </a:endParaRPr>
          </a:p>
          <a:p>
            <a:r>
              <a:rPr lang="ru-RU" sz="1026" dirty="0">
                <a:solidFill>
                  <a:srgbClr val="FFFFFF"/>
                </a:solidFill>
                <a:latin typeface="HelveticaNeueLTStd-Lt"/>
              </a:rPr>
              <a:t>Отличаются такими особенностями, как: </a:t>
            </a:r>
          </a:p>
          <a:p>
            <a:r>
              <a:rPr lang="ru-RU" sz="1026" dirty="0">
                <a:solidFill>
                  <a:srgbClr val="FFFFFF"/>
                </a:solidFill>
                <a:latin typeface="HelveticaNeueLTStd-Lt"/>
              </a:rPr>
              <a:t> - отличное соотношение высокой мощности и небольшого веса</a:t>
            </a:r>
          </a:p>
          <a:p>
            <a:r>
              <a:rPr lang="ru-RU" sz="1026" dirty="0">
                <a:solidFill>
                  <a:srgbClr val="FFFFFF"/>
                </a:solidFill>
                <a:latin typeface="HelveticaNeueLTStd-Lt"/>
              </a:rPr>
              <a:t> - отсутствие токсичные компонентов.</a:t>
            </a:r>
          </a:p>
          <a:p>
            <a:endParaRPr lang="ru-RU" sz="1026" dirty="0">
              <a:solidFill>
                <a:srgbClr val="FFFFFF"/>
              </a:solidFill>
              <a:latin typeface="HelveticaNeueLTStd-Lt"/>
            </a:endParaRPr>
          </a:p>
          <a:p>
            <a:r>
              <a:rPr lang="ru-RU" sz="1026" dirty="0">
                <a:solidFill>
                  <a:srgbClr val="FFFFFF"/>
                </a:solidFill>
                <a:latin typeface="HelveticaNeueLTStd-Lt"/>
              </a:rPr>
              <a:t>Батарейки Toshiba совместимы со всеми электронными устройствами, а также подходят для высокотехнологичных цифровых приборов, имеющих высокие энергетические потребности.</a:t>
            </a:r>
          </a:p>
          <a:p>
            <a:endParaRPr lang="ru-RU" sz="1026" dirty="0">
              <a:solidFill>
                <a:srgbClr val="FFFFFF"/>
              </a:solidFill>
              <a:latin typeface="HelveticaNeueLTStd-Lt"/>
            </a:endParaRPr>
          </a:p>
          <a:p>
            <a:r>
              <a:rPr lang="ru-RU" sz="1026" dirty="0">
                <a:solidFill>
                  <a:srgbClr val="FFFFFF"/>
                </a:solidFill>
                <a:latin typeface="HelveticaNeueLTStd-Lt"/>
              </a:rPr>
              <a:t>Все батарейки Toshiba полностью заряжены и готовы использованию. </a:t>
            </a:r>
          </a:p>
          <a:p>
            <a:endParaRPr lang="ru-RU" sz="1026" dirty="0">
              <a:solidFill>
                <a:srgbClr val="FFFFFF"/>
              </a:solidFill>
              <a:latin typeface="HelveticaNeueLTStd-Lt"/>
            </a:endParaRPr>
          </a:p>
          <a:p>
            <a:r>
              <a:rPr lang="ru-RU" sz="1026" dirty="0">
                <a:solidFill>
                  <a:srgbClr val="FFFFFF"/>
                </a:solidFill>
                <a:latin typeface="HelveticaNeueLTStd-Lt"/>
              </a:rPr>
              <a:t>Они не содержат ртути, кадмия и свинца и являются безопасным и надежным источником энергии.</a:t>
            </a:r>
            <a:endParaRPr lang="el-GR" sz="1026" dirty="0"/>
          </a:p>
        </p:txBody>
      </p:sp>
      <p:sp>
        <p:nvSpPr>
          <p:cNvPr id="8" name="Rectangle 7"/>
          <p:cNvSpPr/>
          <p:nvPr/>
        </p:nvSpPr>
        <p:spPr>
          <a:xfrm>
            <a:off x="4604073" y="5875879"/>
            <a:ext cx="44710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00B0F0"/>
                </a:solidFill>
                <a:latin typeface="HelveticaNeueLTStd-Lt"/>
              </a:rPr>
              <a:t>Совместимы со всеми электронными и цифровыми устройствами</a:t>
            </a:r>
            <a:endParaRPr lang="el-GR" sz="941" b="1" dirty="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67385" y="3026260"/>
            <a:ext cx="1220620" cy="36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41" dirty="0">
                <a:solidFill>
                  <a:srgbClr val="FFFFFF"/>
                </a:solidFill>
                <a:latin typeface="HelveticaNeueLTStd-Cn"/>
              </a:rPr>
              <a:t>AA</a:t>
            </a:r>
          </a:p>
          <a:p>
            <a:r>
              <a:rPr lang="en-US" sz="855" dirty="0">
                <a:solidFill>
                  <a:srgbClr val="FFFFFF"/>
                </a:solidFill>
                <a:latin typeface="HelveticaNeueLTStd-Cn"/>
              </a:rPr>
              <a:t>LR6GCP</a:t>
            </a:r>
            <a:endParaRPr lang="el-GR" sz="855" dirty="0"/>
          </a:p>
        </p:txBody>
      </p:sp>
      <p:sp>
        <p:nvSpPr>
          <p:cNvPr id="10" name="Rectangle 9"/>
          <p:cNvSpPr/>
          <p:nvPr/>
        </p:nvSpPr>
        <p:spPr>
          <a:xfrm>
            <a:off x="5528131" y="3034505"/>
            <a:ext cx="1330768" cy="36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41" dirty="0">
                <a:solidFill>
                  <a:srgbClr val="FFFFFF"/>
                </a:solidFill>
                <a:latin typeface="HelveticaNeueLTStd-Cn"/>
              </a:rPr>
              <a:t>AAA</a:t>
            </a:r>
          </a:p>
          <a:p>
            <a:r>
              <a:rPr lang="en-US" sz="855" dirty="0">
                <a:solidFill>
                  <a:srgbClr val="FFFFFF"/>
                </a:solidFill>
                <a:latin typeface="HelveticaNeueLTStd-Cn"/>
              </a:rPr>
              <a:t>LR03GCP</a:t>
            </a:r>
            <a:endParaRPr lang="el-GR" sz="855" dirty="0"/>
          </a:p>
        </p:txBody>
      </p:sp>
      <p:sp>
        <p:nvSpPr>
          <p:cNvPr id="12" name="Rectangle 11"/>
          <p:cNvSpPr/>
          <p:nvPr/>
        </p:nvSpPr>
        <p:spPr>
          <a:xfrm>
            <a:off x="6094528" y="3026261"/>
            <a:ext cx="1011015" cy="36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41" dirty="0">
                <a:solidFill>
                  <a:srgbClr val="FFFFFF"/>
                </a:solidFill>
                <a:latin typeface="HelveticaNeueLTStd-Cn"/>
              </a:rPr>
              <a:t>C</a:t>
            </a:r>
          </a:p>
          <a:p>
            <a:r>
              <a:rPr lang="en-US" sz="855" dirty="0">
                <a:solidFill>
                  <a:srgbClr val="FFFFFF"/>
                </a:solidFill>
                <a:latin typeface="HelveticaNeueLTStd-Cn"/>
              </a:rPr>
              <a:t>LR14GCP</a:t>
            </a:r>
            <a:endParaRPr lang="el-GR" sz="855" dirty="0"/>
          </a:p>
        </p:txBody>
      </p:sp>
      <p:sp>
        <p:nvSpPr>
          <p:cNvPr id="13" name="Rectangle 12"/>
          <p:cNvSpPr/>
          <p:nvPr/>
        </p:nvSpPr>
        <p:spPr>
          <a:xfrm>
            <a:off x="7006536" y="3018014"/>
            <a:ext cx="962645" cy="36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41" dirty="0">
                <a:solidFill>
                  <a:srgbClr val="FFFFFF"/>
                </a:solidFill>
                <a:latin typeface="HelveticaNeueLTStd-Cn"/>
              </a:rPr>
              <a:t>D</a:t>
            </a:r>
          </a:p>
          <a:p>
            <a:r>
              <a:rPr lang="en-US" sz="855" dirty="0">
                <a:solidFill>
                  <a:srgbClr val="FFFFFF"/>
                </a:solidFill>
                <a:latin typeface="HelveticaNeueLTStd-Cn"/>
              </a:rPr>
              <a:t>LR20GCP</a:t>
            </a:r>
            <a:endParaRPr lang="el-GR" sz="855" dirty="0"/>
          </a:p>
        </p:txBody>
      </p:sp>
      <p:sp>
        <p:nvSpPr>
          <p:cNvPr id="14" name="Rectangle 13"/>
          <p:cNvSpPr/>
          <p:nvPr/>
        </p:nvSpPr>
        <p:spPr>
          <a:xfrm>
            <a:off x="7969181" y="3026261"/>
            <a:ext cx="1231722" cy="36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41" dirty="0">
                <a:solidFill>
                  <a:srgbClr val="FFFFFF"/>
                </a:solidFill>
                <a:latin typeface="HelveticaNeueLTStd-Cn"/>
              </a:rPr>
              <a:t>9V</a:t>
            </a:r>
          </a:p>
          <a:p>
            <a:r>
              <a:rPr lang="en-US" sz="855" dirty="0">
                <a:solidFill>
                  <a:srgbClr val="FFFFFF"/>
                </a:solidFill>
                <a:latin typeface="HelveticaNeueLTStd-Cn"/>
              </a:rPr>
              <a:t>6LR61GCP</a:t>
            </a:r>
            <a:endParaRPr lang="el-GR" sz="855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1468" y="6104424"/>
            <a:ext cx="2974767" cy="29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09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40" y="0"/>
            <a:ext cx="9143520" cy="6858000"/>
          </a:xfrm>
          <a:prstGeom prst="rect">
            <a:avLst/>
          </a:prstGeom>
          <a:solidFill>
            <a:srgbClr val="1F2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3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F5280-5219-4924-9429-2F508A813874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9514" y="826209"/>
            <a:ext cx="1138608" cy="16441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0922" y="896800"/>
            <a:ext cx="1138608" cy="16441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685" y="907996"/>
            <a:ext cx="1138608" cy="16441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013" y="826209"/>
            <a:ext cx="1138608" cy="16441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714" y="3714198"/>
            <a:ext cx="1209126" cy="16441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3239" y="3706759"/>
            <a:ext cx="1162332" cy="15978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868" y="3627989"/>
            <a:ext cx="1241927" cy="164417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52808" y="322462"/>
            <a:ext cx="2745537" cy="365557"/>
            <a:chOff x="441483" y="250184"/>
            <a:chExt cx="3026446" cy="402959"/>
          </a:xfrm>
          <a:solidFill>
            <a:srgbClr val="0080C6"/>
          </a:solidFill>
        </p:grpSpPr>
        <p:sp>
          <p:nvSpPr>
            <p:cNvPr id="24" name="Rectangle 23"/>
            <p:cNvSpPr/>
            <p:nvPr/>
          </p:nvSpPr>
          <p:spPr>
            <a:xfrm>
              <a:off x="441483" y="250184"/>
              <a:ext cx="2867774" cy="4029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33" dirty="0"/>
            </a:p>
          </p:txBody>
        </p:sp>
        <p:sp>
          <p:nvSpPr>
            <p:cNvPr id="25" name="Parallelogram 24"/>
            <p:cNvSpPr/>
            <p:nvPr/>
          </p:nvSpPr>
          <p:spPr>
            <a:xfrm>
              <a:off x="3059664" y="250184"/>
              <a:ext cx="408265" cy="402959"/>
            </a:xfrm>
            <a:prstGeom prst="parallelogram">
              <a:avLst>
                <a:gd name="adj" fmla="val 392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33" dirty="0"/>
                <a:t> 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92311" y="351675"/>
            <a:ext cx="2823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Артикулы блистерных упаковок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400" y="2552175"/>
            <a:ext cx="3948877" cy="9560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0797" y="2540979"/>
            <a:ext cx="3821795" cy="940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311" y="5372375"/>
            <a:ext cx="1705387" cy="8914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849" y="5372375"/>
            <a:ext cx="1631101" cy="8914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3239" y="5401603"/>
            <a:ext cx="1320276" cy="86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16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240" y="0"/>
            <a:ext cx="9143520" cy="6858000"/>
          </a:xfrm>
          <a:prstGeom prst="rect">
            <a:avLst/>
          </a:prstGeom>
          <a:solidFill>
            <a:srgbClr val="2EA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3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F5280-5219-4924-9429-2F508A813874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489" y="760959"/>
            <a:ext cx="1135563" cy="9908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691" y="799595"/>
            <a:ext cx="690244" cy="99083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223" y="2693668"/>
            <a:ext cx="636545" cy="1002699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288398" y="340087"/>
            <a:ext cx="2745537" cy="365557"/>
            <a:chOff x="441483" y="250184"/>
            <a:chExt cx="3026446" cy="402959"/>
          </a:xfrm>
          <a:solidFill>
            <a:srgbClr val="1F2B46"/>
          </a:solidFill>
        </p:grpSpPr>
        <p:sp>
          <p:nvSpPr>
            <p:cNvPr id="36" name="Rectangle 35"/>
            <p:cNvSpPr/>
            <p:nvPr/>
          </p:nvSpPr>
          <p:spPr>
            <a:xfrm>
              <a:off x="441483" y="250184"/>
              <a:ext cx="2867774" cy="4029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52" dirty="0"/>
            </a:p>
          </p:txBody>
        </p:sp>
        <p:sp>
          <p:nvSpPr>
            <p:cNvPr id="37" name="Parallelogram 36"/>
            <p:cNvSpPr/>
            <p:nvPr/>
          </p:nvSpPr>
          <p:spPr>
            <a:xfrm>
              <a:off x="3059664" y="250184"/>
              <a:ext cx="408265" cy="402959"/>
            </a:xfrm>
            <a:prstGeom prst="parallelogram">
              <a:avLst>
                <a:gd name="adj" fmla="val 392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52" dirty="0"/>
                <a:t> 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27901" y="369300"/>
            <a:ext cx="260159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chemeClr val="bg1"/>
                </a:solidFill>
              </a:rPr>
              <a:t>Артикулы шиночных упаковок</a:t>
            </a:r>
            <a:endParaRPr lang="en-GB" sz="13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123" y="1789243"/>
            <a:ext cx="4545187" cy="9346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901" y="3622219"/>
            <a:ext cx="4556858" cy="96498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935" y="817563"/>
            <a:ext cx="28384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6"/>
          <p:cNvGrpSpPr/>
          <p:nvPr/>
        </p:nvGrpSpPr>
        <p:grpSpPr>
          <a:xfrm>
            <a:off x="6370841" y="332606"/>
            <a:ext cx="2524439" cy="365776"/>
            <a:chOff x="4288634" y="282145"/>
            <a:chExt cx="2831691" cy="403200"/>
          </a:xfrm>
        </p:grpSpPr>
        <p:sp>
          <p:nvSpPr>
            <p:cNvPr id="41" name="Rectangle 7"/>
            <p:cNvSpPr/>
            <p:nvPr/>
          </p:nvSpPr>
          <p:spPr>
            <a:xfrm>
              <a:off x="4502626" y="282386"/>
              <a:ext cx="2617699" cy="402959"/>
            </a:xfrm>
            <a:prstGeom prst="rect">
              <a:avLst/>
            </a:prstGeom>
            <a:solidFill>
              <a:srgbClr val="0080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70" dirty="0"/>
            </a:p>
          </p:txBody>
        </p:sp>
        <p:sp>
          <p:nvSpPr>
            <p:cNvPr id="42" name="Parallelogram 8"/>
            <p:cNvSpPr/>
            <p:nvPr/>
          </p:nvSpPr>
          <p:spPr>
            <a:xfrm flipV="1">
              <a:off x="4288634" y="282145"/>
              <a:ext cx="372664" cy="403200"/>
            </a:xfrm>
            <a:prstGeom prst="parallelogram">
              <a:avLst>
                <a:gd name="adj" fmla="val 39229"/>
              </a:avLst>
            </a:prstGeom>
            <a:solidFill>
              <a:srgbClr val="0080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70" dirty="0"/>
                <a:t>  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536955" y="285281"/>
            <a:ext cx="2551377" cy="48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70" b="1" dirty="0">
                <a:solidFill>
                  <a:schemeClr val="bg1"/>
                </a:solidFill>
              </a:rPr>
              <a:t>Артикулы многоштучных наборов </a:t>
            </a:r>
            <a:endParaRPr lang="en-GB" sz="127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4" name="Picture 1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817563"/>
            <a:ext cx="1671872" cy="1176768"/>
          </a:xfrm>
          <a:prstGeom prst="rect">
            <a:avLst/>
          </a:prstGeom>
        </p:spPr>
      </p:pic>
      <p:pic>
        <p:nvPicPr>
          <p:cNvPr id="45" name="Picture 3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6140" y="1074089"/>
            <a:ext cx="1675080" cy="861468"/>
          </a:xfrm>
          <a:prstGeom prst="rect">
            <a:avLst/>
          </a:prstGeom>
        </p:spPr>
      </p:pic>
      <p:pic>
        <p:nvPicPr>
          <p:cNvPr id="46" name="Picture 2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7005" y="2457344"/>
            <a:ext cx="2286289" cy="1589380"/>
          </a:xfrm>
          <a:prstGeom prst="rect">
            <a:avLst/>
          </a:prstGeom>
        </p:spPr>
      </p:pic>
      <p:pic>
        <p:nvPicPr>
          <p:cNvPr id="47" name="Picture 3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4766" y="2837232"/>
            <a:ext cx="1431141" cy="715570"/>
          </a:xfrm>
          <a:prstGeom prst="rect">
            <a:avLst/>
          </a:prstGeom>
        </p:spPr>
      </p:pic>
      <p:pic>
        <p:nvPicPr>
          <p:cNvPr id="48" name="Picture 2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091" y="4479438"/>
            <a:ext cx="2188118" cy="1443525"/>
          </a:xfrm>
          <a:prstGeom prst="rect">
            <a:avLst/>
          </a:prstGeom>
        </p:spPr>
      </p:pic>
      <p:pic>
        <p:nvPicPr>
          <p:cNvPr id="49" name="Picture 3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5437" y="4849877"/>
            <a:ext cx="1514618" cy="70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56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2247</TotalTime>
  <Words>359</Words>
  <Application>Microsoft Office PowerPoint</Application>
  <PresentationFormat>Экран (4:3)</PresentationFormat>
  <Paragraphs>87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Презентация PowerPoint</vt:lpstr>
      <vt:lpstr>Презентация PowerPoint</vt:lpstr>
      <vt:lpstr>AT A GLANCE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Systems Sunlight s.a.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LAMBROU,NIKOS</dc:creator>
  <cp:lastModifiedBy>User</cp:lastModifiedBy>
  <cp:revision>57</cp:revision>
  <dcterms:created xsi:type="dcterms:W3CDTF">2019-03-18T07:48:44Z</dcterms:created>
  <dcterms:modified xsi:type="dcterms:W3CDTF">2019-12-04T07:26:57Z</dcterms:modified>
</cp:coreProperties>
</file>